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9f1fb072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9f1fb072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f1fb0722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9f1fb0722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9f330a2b2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9f330a2b2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5.jpg"/><Relationship Id="rId6" Type="http://schemas.openxmlformats.org/officeDocument/2006/relationships/image" Target="../media/image6.jpg"/><Relationship Id="rId7"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Stereo Panorama Generation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 of the Project</a:t>
            </a:r>
            <a:endParaRPr/>
          </a:p>
        </p:txBody>
      </p:sp>
      <p:sp>
        <p:nvSpPr>
          <p:cNvPr id="234" name="Google Shape;234;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GB">
                <a:solidFill>
                  <a:schemeClr val="dk2"/>
                </a:solidFill>
              </a:rPr>
              <a:t>The main problem aim of this project is to create depth perception from a  given normal monocular panorama which has only a single viewpoint. To do this we take two images for each frame, one image corresponding to how the left eye will perceive that frame and the second image corresponds to how the right eye will perceive that frame as two perspectives are necessary for depth perception. Depth perception is an extremely important and an integral part of all virtual reality (VR) devices whose demand is gearing up in recent years. Along with depth perception , a complete 360° view is also necessary in VR devices, as a user can rotate their head to see around them, and hence a stereo panorama is required.</a:t>
            </a:r>
            <a:endParaRPr sz="15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Problems/Project</a:t>
            </a:r>
            <a:endParaRPr/>
          </a:p>
        </p:txBody>
      </p:sp>
      <p:sp>
        <p:nvSpPr>
          <p:cNvPr id="240" name="Google Shape;240;p19"/>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1" name="Google Shape;241;p19"/>
          <p:cNvSpPr txBox="1"/>
          <p:nvPr>
            <p:ph idx="1" type="body"/>
          </p:nvPr>
        </p:nvSpPr>
        <p:spPr>
          <a:xfrm>
            <a:off x="2030400" y="1637600"/>
            <a:ext cx="5877300" cy="8088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GB">
                <a:solidFill>
                  <a:schemeClr val="dk2"/>
                </a:solidFill>
              </a:rPr>
              <a:t>Extracting the right strip corresponding to the left eye and left strip corresponding to the right from each individual frame.</a:t>
            </a:r>
            <a:endParaRPr>
              <a:solidFill>
                <a:schemeClr val="dk2"/>
              </a:solidFill>
            </a:endParaRPr>
          </a:p>
          <a:p>
            <a:pPr indent="0" lvl="0" marL="0" rtl="0" algn="l">
              <a:spcBef>
                <a:spcPts val="0"/>
              </a:spcBef>
              <a:spcAft>
                <a:spcPts val="1600"/>
              </a:spcAft>
              <a:buNone/>
            </a:pPr>
            <a:r>
              <a:t/>
            </a:r>
            <a:endParaRPr>
              <a:solidFill>
                <a:srgbClr val="FFFFFF"/>
              </a:solidFill>
            </a:endParaRPr>
          </a:p>
        </p:txBody>
      </p:sp>
      <p:sp>
        <p:nvSpPr>
          <p:cNvPr id="242" name="Google Shape;242;p19"/>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3" name="Google Shape;243;p19"/>
          <p:cNvSpPr txBox="1"/>
          <p:nvPr>
            <p:ph idx="1" type="body"/>
          </p:nvPr>
        </p:nvSpPr>
        <p:spPr>
          <a:xfrm>
            <a:off x="2030400" y="2446388"/>
            <a:ext cx="5877300" cy="8088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GB">
                <a:solidFill>
                  <a:schemeClr val="dk2"/>
                </a:solidFill>
              </a:rPr>
              <a:t>Generating two different panoramas, one formed by mosaicing all the right strips and the other formed by mosaicing all the left strips and then combining both the panoramas.</a:t>
            </a:r>
            <a:endParaRPr>
              <a:solidFill>
                <a:schemeClr val="dk2"/>
              </a:solidFill>
            </a:endParaRPr>
          </a:p>
          <a:p>
            <a:pPr indent="0" lvl="0" marL="0" rtl="0" algn="l">
              <a:lnSpc>
                <a:spcPct val="130000"/>
              </a:lnSpc>
              <a:spcBef>
                <a:spcPts val="1000"/>
              </a:spcBef>
              <a:spcAft>
                <a:spcPts val="0"/>
              </a:spcAft>
              <a:buNone/>
            </a:pPr>
            <a:r>
              <a:t/>
            </a:r>
            <a:endParaRPr>
              <a:solidFill>
                <a:schemeClr val="dk2"/>
              </a:solidFill>
            </a:endParaRPr>
          </a:p>
        </p:txBody>
      </p:sp>
      <p:sp>
        <p:nvSpPr>
          <p:cNvPr id="244" name="Google Shape;244;p19"/>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45" name="Google Shape;245;p19"/>
          <p:cNvSpPr txBox="1"/>
          <p:nvPr>
            <p:ph idx="1" type="body"/>
          </p:nvPr>
        </p:nvSpPr>
        <p:spPr>
          <a:xfrm>
            <a:off x="2030400" y="3467313"/>
            <a:ext cx="5877300" cy="8088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GB">
                <a:solidFill>
                  <a:schemeClr val="dk2"/>
                </a:solidFill>
              </a:rPr>
              <a:t>Creating a stereo panorama after applying automatic disparity control to control disparity.</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1600"/>
              </a:spcBef>
              <a:spcAft>
                <a:spcPts val="0"/>
              </a:spcAft>
              <a:buNone/>
            </a:pPr>
            <a:r>
              <a:t/>
            </a:r>
            <a:endParaRPr>
              <a:solidFill>
                <a:schemeClr val="dk2"/>
              </a:solidFill>
            </a:endParaRPr>
          </a:p>
          <a:p>
            <a:pPr indent="0" lvl="0" marL="0" rtl="0" algn="l">
              <a:lnSpc>
                <a:spcPct val="130000"/>
              </a:lnSpc>
              <a:spcBef>
                <a:spcPts val="1600"/>
              </a:spcBef>
              <a:spcAft>
                <a:spcPts val="0"/>
              </a:spcAft>
              <a:buNone/>
            </a:pPr>
            <a:r>
              <a:t/>
            </a:r>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Major Difficulty and Remedy</a:t>
            </a:r>
            <a:endParaRPr/>
          </a:p>
        </p:txBody>
      </p:sp>
      <p:sp>
        <p:nvSpPr>
          <p:cNvPr id="251" name="Google Shape;251;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Creating a dataset was a very challenging task we had to accomplish. It was difficult because there were a couple of criterias which needed to satisfy. The criteria were:</a:t>
            </a:r>
            <a:endParaRPr/>
          </a:p>
          <a:p>
            <a:pPr indent="-311150" lvl="0" marL="457200" rtl="0" algn="l">
              <a:spcBef>
                <a:spcPts val="1600"/>
              </a:spcBef>
              <a:spcAft>
                <a:spcPts val="0"/>
              </a:spcAft>
              <a:buSzPts val="1300"/>
              <a:buAutoNum type="arabicPeriod"/>
            </a:pPr>
            <a:r>
              <a:rPr lang="en-GB"/>
              <a:t>Distance between optical center and axis of rotation should be 32cm.</a:t>
            </a:r>
            <a:endParaRPr/>
          </a:p>
          <a:p>
            <a:pPr indent="-311150" lvl="0" marL="457200" rtl="0" algn="l">
              <a:spcBef>
                <a:spcPts val="0"/>
              </a:spcBef>
              <a:spcAft>
                <a:spcPts val="0"/>
              </a:spcAft>
              <a:buSzPts val="1300"/>
              <a:buAutoNum type="arabicPeriod"/>
            </a:pPr>
            <a:r>
              <a:rPr lang="en-GB"/>
              <a:t>The focus of the camera should remain constant throughout the video.</a:t>
            </a:r>
            <a:endParaRPr/>
          </a:p>
          <a:p>
            <a:pPr indent="-311150" lvl="0" marL="457200" rtl="0" algn="l">
              <a:spcBef>
                <a:spcPts val="0"/>
              </a:spcBef>
              <a:spcAft>
                <a:spcPts val="0"/>
              </a:spcAft>
              <a:buSzPts val="1300"/>
              <a:buAutoNum type="arabicPeriod"/>
            </a:pPr>
            <a:r>
              <a:rPr lang="en-GB"/>
              <a:t>The camera should rotate 2-3 degrees per second.</a:t>
            </a:r>
            <a:endParaRPr/>
          </a:p>
          <a:p>
            <a:pPr indent="-311150" lvl="0" marL="457200" rtl="0" algn="l">
              <a:spcBef>
                <a:spcPts val="0"/>
              </a:spcBef>
              <a:spcAft>
                <a:spcPts val="0"/>
              </a:spcAft>
              <a:buSzPts val="1300"/>
              <a:buAutoNum type="arabicPeriod"/>
            </a:pPr>
            <a:r>
              <a:rPr lang="en-GB"/>
              <a:t>It should cover 30 frames per second.</a:t>
            </a:r>
            <a:endParaRPr/>
          </a:p>
          <a:p>
            <a:pPr indent="0" lvl="0" marL="0" rtl="0" algn="l">
              <a:spcBef>
                <a:spcPts val="1600"/>
              </a:spcBef>
              <a:spcAft>
                <a:spcPts val="1600"/>
              </a:spcAft>
              <a:buNone/>
            </a:pPr>
            <a:r>
              <a:rPr lang="en-GB"/>
              <a:t>The researchers had constructed a special instrument in order to achieve this. Due to technical problems, we could not construct such instrument. Instead, what we did was we took images at every certain degree by making use of the fact that ultimately the video will be processed frame by frame which is nothing but an image.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Current Progress</a:t>
            </a:r>
            <a:endParaRPr/>
          </a:p>
          <a:p>
            <a:pPr indent="0" lvl="0" marL="0" rtl="0" algn="l">
              <a:spcBef>
                <a:spcPts val="0"/>
              </a:spcBef>
              <a:spcAft>
                <a:spcPts val="0"/>
              </a:spcAft>
              <a:buNone/>
            </a:pPr>
            <a:r>
              <a:t/>
            </a:r>
            <a:endParaRPr/>
          </a:p>
        </p:txBody>
      </p:sp>
      <p:sp>
        <p:nvSpPr>
          <p:cNvPr id="257" name="Google Shape;257;p21"/>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created the input using a heuristic approach. </a:t>
            </a:r>
            <a:endParaRPr/>
          </a:p>
          <a:p>
            <a:pPr indent="0" lvl="0" marL="0" rtl="0" algn="l">
              <a:spcBef>
                <a:spcPts val="1600"/>
              </a:spcBef>
              <a:spcAft>
                <a:spcPts val="1600"/>
              </a:spcAft>
              <a:buNone/>
            </a:pPr>
            <a:r>
              <a:rPr lang="en-GB"/>
              <a:t>A line at every 1° difference was made(360 such lines). Concentric circles of radii 18 and 20 cm were made. The DSLR was place such that it</a:t>
            </a:r>
            <a:r>
              <a:rPr lang="en-GB"/>
              <a:t>'s screen was tangential to the smaller circle, while the OC was placed on the larger circle. In the transition between 2 consecutive lines an average of 6-7 photos were taken. Thus achieving the results of a video taken steadily in a horizontal plane. </a:t>
            </a:r>
            <a:endParaRPr/>
          </a:p>
        </p:txBody>
      </p:sp>
      <p:sp>
        <p:nvSpPr>
          <p:cNvPr id="258" name="Google Shape;258;p21"/>
          <p:cNvSpPr txBox="1"/>
          <p:nvPr>
            <p:ph idx="2" type="body"/>
          </p:nvPr>
        </p:nvSpPr>
        <p:spPr>
          <a:xfrm>
            <a:off x="4972396"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9" name="Google Shape;259;p21"/>
          <p:cNvPicPr preferRelativeResize="0"/>
          <p:nvPr/>
        </p:nvPicPr>
        <p:blipFill>
          <a:blip r:embed="rId3">
            <a:alphaModFix/>
          </a:blip>
          <a:stretch>
            <a:fillRect/>
          </a:stretch>
        </p:blipFill>
        <p:spPr>
          <a:xfrm>
            <a:off x="4972402" y="1567550"/>
            <a:ext cx="3881600" cy="2911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Current Progress</a:t>
            </a:r>
            <a:endParaRPr/>
          </a:p>
        </p:txBody>
      </p:sp>
      <p:sp>
        <p:nvSpPr>
          <p:cNvPr id="265" name="Google Shape;265;p22"/>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66" name="Google Shape;266;p22"/>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the next step we calculated the optimal strip size and location which will provide decent disparity variation so that our eyes can fuse the images together.</a:t>
            </a:r>
            <a:endParaRPr/>
          </a:p>
          <a:p>
            <a:pPr indent="0" lvl="0" marL="0" rtl="0" algn="l">
              <a:spcBef>
                <a:spcPts val="1600"/>
              </a:spcBef>
              <a:spcAft>
                <a:spcPts val="0"/>
              </a:spcAft>
              <a:buNone/>
            </a:pPr>
            <a:r>
              <a:rPr lang="en-GB"/>
              <a:t>For calculating strip size, we take inter eye distance to be 6.5 cm.</a:t>
            </a:r>
            <a:endParaRPr/>
          </a:p>
          <a:p>
            <a:pPr indent="0" lvl="0" marL="0" rtl="0" algn="l">
              <a:spcBef>
                <a:spcPts val="1600"/>
              </a:spcBef>
              <a:spcAft>
                <a:spcPts val="1600"/>
              </a:spcAft>
              <a:buNone/>
            </a:pPr>
            <a:r>
              <a:rPr lang="en-GB"/>
              <a:t>We then calculate the left and right locations from the center of image taking the left strip as reference.</a:t>
            </a:r>
            <a:endParaRPr/>
          </a:p>
        </p:txBody>
      </p:sp>
      <p:pic>
        <p:nvPicPr>
          <p:cNvPr id="267" name="Google Shape;267;p22"/>
          <p:cNvPicPr preferRelativeResize="0"/>
          <p:nvPr/>
        </p:nvPicPr>
        <p:blipFill>
          <a:blip r:embed="rId3">
            <a:alphaModFix/>
          </a:blip>
          <a:stretch>
            <a:fillRect/>
          </a:stretch>
        </p:blipFill>
        <p:spPr>
          <a:xfrm>
            <a:off x="1094950" y="1567550"/>
            <a:ext cx="3655450" cy="2911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timeline and Way Ahead</a:t>
            </a:r>
            <a:endParaRPr/>
          </a:p>
        </p:txBody>
      </p:sp>
      <p:sp>
        <p:nvSpPr>
          <p:cNvPr id="273" name="Google Shape;273;p23"/>
          <p:cNvSpPr txBox="1"/>
          <p:nvPr/>
        </p:nvSpPr>
        <p:spPr>
          <a:xfrm>
            <a:off x="700886" y="2507327"/>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000">
              <a:solidFill>
                <a:srgbClr val="FFFFFF"/>
              </a:solidFill>
              <a:latin typeface="Roboto"/>
              <a:ea typeface="Roboto"/>
              <a:cs typeface="Roboto"/>
              <a:sym typeface="Roboto"/>
            </a:endParaRPr>
          </a:p>
        </p:txBody>
      </p:sp>
      <p:sp>
        <p:nvSpPr>
          <p:cNvPr id="274" name="Google Shape;274;p23"/>
          <p:cNvSpPr txBox="1"/>
          <p:nvPr/>
        </p:nvSpPr>
        <p:spPr>
          <a:xfrm>
            <a:off x="700886" y="2920227"/>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275" name="Google Shape;275;p23"/>
          <p:cNvSpPr txBox="1"/>
          <p:nvPr/>
        </p:nvSpPr>
        <p:spPr>
          <a:xfrm>
            <a:off x="1845196" y="2507327"/>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Dataset</a:t>
            </a:r>
            <a:endParaRPr sz="1000">
              <a:solidFill>
                <a:srgbClr val="FFFFFF"/>
              </a:solidFill>
              <a:latin typeface="Roboto"/>
              <a:ea typeface="Roboto"/>
              <a:cs typeface="Roboto"/>
              <a:sym typeface="Roboto"/>
            </a:endParaRPr>
          </a:p>
        </p:txBody>
      </p:sp>
      <p:sp>
        <p:nvSpPr>
          <p:cNvPr id="276" name="Google Shape;276;p23"/>
          <p:cNvSpPr txBox="1"/>
          <p:nvPr/>
        </p:nvSpPr>
        <p:spPr>
          <a:xfrm>
            <a:off x="1845196" y="2920227"/>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Created a dataset by a heuristic approach.</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277" name="Google Shape;277;p23"/>
          <p:cNvSpPr txBox="1"/>
          <p:nvPr/>
        </p:nvSpPr>
        <p:spPr>
          <a:xfrm>
            <a:off x="2981704" y="2507327"/>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000">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chemeClr val="lt1"/>
              </a:solidFill>
              <a:latin typeface="Roboto"/>
              <a:ea typeface="Roboto"/>
              <a:cs typeface="Roboto"/>
              <a:sym typeface="Roboto"/>
            </a:endParaRPr>
          </a:p>
          <a:p>
            <a:pPr indent="0" lvl="0" marL="0" rtl="0" algn="l">
              <a:spcBef>
                <a:spcPts val="0"/>
              </a:spcBef>
              <a:spcAft>
                <a:spcPts val="0"/>
              </a:spcAft>
              <a:buNone/>
            </a:pPr>
            <a:r>
              <a:rPr lang="en-GB" sz="1000">
                <a:solidFill>
                  <a:schemeClr val="lt1"/>
                </a:solidFill>
                <a:latin typeface="Roboto"/>
                <a:ea typeface="Roboto"/>
                <a:cs typeface="Roboto"/>
                <a:sym typeface="Roboto"/>
              </a:rPr>
              <a:t>Strip calculation</a:t>
            </a:r>
            <a:endParaRPr sz="1000">
              <a:solidFill>
                <a:srgbClr val="FFFFFF"/>
              </a:solidFill>
              <a:latin typeface="Roboto"/>
              <a:ea typeface="Roboto"/>
              <a:cs typeface="Roboto"/>
              <a:sym typeface="Roboto"/>
            </a:endParaRPr>
          </a:p>
        </p:txBody>
      </p:sp>
      <p:sp>
        <p:nvSpPr>
          <p:cNvPr id="278" name="Google Shape;278;p23"/>
          <p:cNvSpPr txBox="1"/>
          <p:nvPr/>
        </p:nvSpPr>
        <p:spPr>
          <a:xfrm>
            <a:off x="2981704" y="2920225"/>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Implemented a code for extracting and calculating strips.</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279" name="Google Shape;279;p23"/>
          <p:cNvSpPr txBox="1"/>
          <p:nvPr/>
        </p:nvSpPr>
        <p:spPr>
          <a:xfrm>
            <a:off x="4115459" y="2507327"/>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Merging strips</a:t>
            </a:r>
            <a:endParaRPr sz="1000">
              <a:solidFill>
                <a:schemeClr val="lt1"/>
              </a:solidFill>
              <a:latin typeface="Roboto"/>
              <a:ea typeface="Roboto"/>
              <a:cs typeface="Roboto"/>
              <a:sym typeface="Roboto"/>
            </a:endParaRPr>
          </a:p>
        </p:txBody>
      </p:sp>
      <p:sp>
        <p:nvSpPr>
          <p:cNvPr id="280" name="Google Shape;280;p23"/>
          <p:cNvSpPr txBox="1"/>
          <p:nvPr/>
        </p:nvSpPr>
        <p:spPr>
          <a:xfrm>
            <a:off x="4115459" y="2920227"/>
            <a:ext cx="1136400" cy="6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solidFill>
                  <a:schemeClr val="lt1"/>
                </a:solidFill>
                <a:latin typeface="Roboto"/>
                <a:ea typeface="Roboto"/>
                <a:cs typeface="Roboto"/>
                <a:sym typeface="Roboto"/>
              </a:rPr>
              <a:t>Merge all the strips and generate a panorama.</a:t>
            </a:r>
            <a:endParaRPr sz="800">
              <a:solidFill>
                <a:schemeClr val="lt1"/>
              </a:solidFill>
              <a:latin typeface="Roboto"/>
              <a:ea typeface="Roboto"/>
              <a:cs typeface="Roboto"/>
              <a:sym typeface="Roboto"/>
            </a:endParaRPr>
          </a:p>
        </p:txBody>
      </p:sp>
      <p:sp>
        <p:nvSpPr>
          <p:cNvPr id="281" name="Google Shape;281;p23"/>
          <p:cNvSpPr txBox="1"/>
          <p:nvPr/>
        </p:nvSpPr>
        <p:spPr>
          <a:xfrm>
            <a:off x="5245847" y="2507327"/>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Disparity control</a:t>
            </a:r>
            <a:endParaRPr sz="1000">
              <a:solidFill>
                <a:schemeClr val="lt1"/>
              </a:solidFill>
              <a:latin typeface="Roboto"/>
              <a:ea typeface="Roboto"/>
              <a:cs typeface="Roboto"/>
              <a:sym typeface="Roboto"/>
            </a:endParaRPr>
          </a:p>
        </p:txBody>
      </p:sp>
      <p:sp>
        <p:nvSpPr>
          <p:cNvPr id="282" name="Google Shape;282;p23"/>
          <p:cNvSpPr txBox="1"/>
          <p:nvPr/>
        </p:nvSpPr>
        <p:spPr>
          <a:xfrm>
            <a:off x="5245847" y="2920227"/>
            <a:ext cx="1136400" cy="6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800">
                <a:solidFill>
                  <a:schemeClr val="lt1"/>
                </a:solidFill>
                <a:latin typeface="Roboto"/>
                <a:ea typeface="Roboto"/>
                <a:cs typeface="Roboto"/>
                <a:sym typeface="Roboto"/>
              </a:rPr>
              <a:t>Implement disparity control algorithm.</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283" name="Google Shape;283;p23"/>
          <p:cNvSpPr txBox="1"/>
          <p:nvPr/>
        </p:nvSpPr>
        <p:spPr>
          <a:xfrm>
            <a:off x="6379984" y="2507327"/>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Final output</a:t>
            </a:r>
            <a:endParaRPr sz="1000">
              <a:solidFill>
                <a:schemeClr val="lt1"/>
              </a:solidFill>
              <a:latin typeface="Roboto"/>
              <a:ea typeface="Roboto"/>
              <a:cs typeface="Roboto"/>
              <a:sym typeface="Roboto"/>
            </a:endParaRPr>
          </a:p>
        </p:txBody>
      </p:sp>
      <p:sp>
        <p:nvSpPr>
          <p:cNvPr id="284" name="Google Shape;284;p23"/>
          <p:cNvSpPr txBox="1"/>
          <p:nvPr/>
        </p:nvSpPr>
        <p:spPr>
          <a:xfrm>
            <a:off x="6379974" y="2920227"/>
            <a:ext cx="1312800" cy="6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solidFill>
                  <a:schemeClr val="lt1"/>
                </a:solidFill>
                <a:latin typeface="Roboto"/>
                <a:ea typeface="Roboto"/>
                <a:cs typeface="Roboto"/>
                <a:sym typeface="Roboto"/>
              </a:rPr>
              <a:t>Run the algorithm on the new output to get stereo panorama.</a:t>
            </a:r>
            <a:endParaRPr sz="800">
              <a:solidFill>
                <a:schemeClr val="lt1"/>
              </a:solidFill>
              <a:latin typeface="Roboto"/>
              <a:ea typeface="Roboto"/>
              <a:cs typeface="Roboto"/>
              <a:sym typeface="Roboto"/>
            </a:endParaRPr>
          </a:p>
        </p:txBody>
      </p:sp>
      <p:sp>
        <p:nvSpPr>
          <p:cNvPr id="285" name="Google Shape;285;p23"/>
          <p:cNvSpPr/>
          <p:nvPr/>
        </p:nvSpPr>
        <p:spPr>
          <a:xfrm flipH="1">
            <a:off x="1864505" y="2228910"/>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286" name="Google Shape;286;p23"/>
          <p:cNvSpPr/>
          <p:nvPr/>
        </p:nvSpPr>
        <p:spPr>
          <a:xfrm>
            <a:off x="1864132" y="2370490"/>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7" name="Google Shape;287;p23"/>
          <p:cNvSpPr/>
          <p:nvPr/>
        </p:nvSpPr>
        <p:spPr>
          <a:xfrm flipH="1">
            <a:off x="2958711" y="2228910"/>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8" name="Google Shape;288;p23"/>
          <p:cNvSpPr/>
          <p:nvPr/>
        </p:nvSpPr>
        <p:spPr>
          <a:xfrm>
            <a:off x="2958338" y="2370490"/>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9" name="Google Shape;289;p23"/>
          <p:cNvSpPr/>
          <p:nvPr/>
        </p:nvSpPr>
        <p:spPr>
          <a:xfrm flipH="1">
            <a:off x="4050274" y="2228910"/>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0" name="Google Shape;290;p23"/>
          <p:cNvSpPr/>
          <p:nvPr/>
        </p:nvSpPr>
        <p:spPr>
          <a:xfrm>
            <a:off x="4049901" y="2370490"/>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1" name="Google Shape;291;p23"/>
          <p:cNvSpPr/>
          <p:nvPr/>
        </p:nvSpPr>
        <p:spPr>
          <a:xfrm flipH="1">
            <a:off x="5138572" y="2228910"/>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2" name="Google Shape;292;p23"/>
          <p:cNvSpPr/>
          <p:nvPr/>
        </p:nvSpPr>
        <p:spPr>
          <a:xfrm>
            <a:off x="5138200" y="2370490"/>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3" name="Google Shape;293;p23"/>
          <p:cNvSpPr/>
          <p:nvPr/>
        </p:nvSpPr>
        <p:spPr>
          <a:xfrm flipH="1">
            <a:off x="6230493" y="2228910"/>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4" name="Google Shape;294;p23"/>
          <p:cNvSpPr/>
          <p:nvPr/>
        </p:nvSpPr>
        <p:spPr>
          <a:xfrm>
            <a:off x="6230120" y="2370490"/>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4"/>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300" name="Google Shape;300;p24"/>
          <p:cNvSpPr txBox="1"/>
          <p:nvPr>
            <p:ph idx="1" type="body"/>
          </p:nvPr>
        </p:nvSpPr>
        <p:spPr>
          <a:xfrm>
            <a:off x="645300" y="3142700"/>
            <a:ext cx="4870800" cy="2027400"/>
          </a:xfrm>
          <a:prstGeom prst="rect">
            <a:avLst/>
          </a:prstGeom>
        </p:spPr>
        <p:txBody>
          <a:bodyPr anchorCtr="0" anchor="t" bIns="91425" lIns="91425" spcFirstLastPara="1" rIns="91425" wrap="square" tIns="91425">
            <a:noAutofit/>
          </a:bodyPr>
          <a:lstStyle/>
          <a:p>
            <a:pPr indent="0" lvl="0" marL="0" rtl="0" algn="l">
              <a:lnSpc>
                <a:spcPct val="35000"/>
              </a:lnSpc>
              <a:spcBef>
                <a:spcPts val="0"/>
              </a:spcBef>
              <a:spcAft>
                <a:spcPts val="0"/>
              </a:spcAft>
              <a:buNone/>
            </a:pPr>
            <a:r>
              <a:rPr lang="en-GB" sz="2000">
                <a:latin typeface="Arial"/>
                <a:ea typeface="Arial"/>
                <a:cs typeface="Arial"/>
                <a:sym typeface="Arial"/>
              </a:rPr>
              <a:t>Made by:</a:t>
            </a:r>
            <a:endParaRPr sz="2000">
              <a:latin typeface="Arial"/>
              <a:ea typeface="Arial"/>
              <a:cs typeface="Arial"/>
              <a:sym typeface="Arial"/>
            </a:endParaRPr>
          </a:p>
          <a:p>
            <a:pPr indent="0" lvl="0" marL="0" rtl="0" algn="l">
              <a:lnSpc>
                <a:spcPct val="10000"/>
              </a:lnSpc>
              <a:spcBef>
                <a:spcPts val="1600"/>
              </a:spcBef>
              <a:spcAft>
                <a:spcPts val="0"/>
              </a:spcAft>
              <a:buNone/>
            </a:pPr>
            <a:r>
              <a:t/>
            </a:r>
            <a:endParaRPr sz="1500">
              <a:latin typeface="Arial"/>
              <a:ea typeface="Arial"/>
              <a:cs typeface="Arial"/>
              <a:sym typeface="Arial"/>
            </a:endParaRPr>
          </a:p>
          <a:p>
            <a:pPr indent="457200" lvl="0" marL="0" rtl="0" algn="l">
              <a:lnSpc>
                <a:spcPct val="35000"/>
              </a:lnSpc>
              <a:spcBef>
                <a:spcPts val="1600"/>
              </a:spcBef>
              <a:spcAft>
                <a:spcPts val="0"/>
              </a:spcAft>
              <a:buNone/>
            </a:pPr>
            <a:r>
              <a:rPr lang="en-GB">
                <a:latin typeface="Arial"/>
                <a:ea typeface="Arial"/>
                <a:cs typeface="Arial"/>
                <a:sym typeface="Arial"/>
              </a:rPr>
              <a:t>Abhishek Shah (2018101052)</a:t>
            </a:r>
            <a:endParaRPr>
              <a:latin typeface="Arial"/>
              <a:ea typeface="Arial"/>
              <a:cs typeface="Arial"/>
              <a:sym typeface="Arial"/>
            </a:endParaRPr>
          </a:p>
          <a:p>
            <a:pPr indent="457200" lvl="0" marL="0" rtl="0" algn="l">
              <a:lnSpc>
                <a:spcPct val="35000"/>
              </a:lnSpc>
              <a:spcBef>
                <a:spcPts val="1600"/>
              </a:spcBef>
              <a:spcAft>
                <a:spcPts val="0"/>
              </a:spcAft>
              <a:buNone/>
            </a:pPr>
            <a:r>
              <a:rPr lang="en-GB">
                <a:latin typeface="Arial"/>
                <a:ea typeface="Arial"/>
                <a:cs typeface="Arial"/>
                <a:sym typeface="Arial"/>
              </a:rPr>
              <a:t>Mrinal Khubchandani (2018101053)</a:t>
            </a:r>
            <a:endParaRPr>
              <a:latin typeface="Arial"/>
              <a:ea typeface="Arial"/>
              <a:cs typeface="Arial"/>
              <a:sym typeface="Arial"/>
            </a:endParaRPr>
          </a:p>
          <a:p>
            <a:pPr indent="457200" lvl="0" marL="0" rtl="0" algn="l">
              <a:lnSpc>
                <a:spcPct val="35000"/>
              </a:lnSpc>
              <a:spcBef>
                <a:spcPts val="1600"/>
              </a:spcBef>
              <a:spcAft>
                <a:spcPts val="0"/>
              </a:spcAft>
              <a:buNone/>
            </a:pPr>
            <a:r>
              <a:rPr lang="en-GB">
                <a:latin typeface="Arial"/>
                <a:ea typeface="Arial"/>
                <a:cs typeface="Arial"/>
                <a:sym typeface="Arial"/>
              </a:rPr>
              <a:t>Sai Tanmay Reddy Chakkera (2018101054)</a:t>
            </a:r>
            <a:endParaRPr>
              <a:latin typeface="Arial"/>
              <a:ea typeface="Arial"/>
              <a:cs typeface="Arial"/>
              <a:sym typeface="Arial"/>
            </a:endParaRPr>
          </a:p>
          <a:p>
            <a:pPr indent="457200" lvl="0" marL="0" rtl="0" algn="l">
              <a:lnSpc>
                <a:spcPct val="35000"/>
              </a:lnSpc>
              <a:spcBef>
                <a:spcPts val="1600"/>
              </a:spcBef>
              <a:spcAft>
                <a:spcPts val="1600"/>
              </a:spcAft>
              <a:buNone/>
            </a:pPr>
            <a:r>
              <a:rPr lang="en-GB">
                <a:latin typeface="Arial"/>
                <a:ea typeface="Arial"/>
                <a:cs typeface="Arial"/>
                <a:sym typeface="Arial"/>
              </a:rPr>
              <a:t>Tirth Upadhayaya (2018101069)</a:t>
            </a:r>
            <a:endParaRPr>
              <a:latin typeface="Arial"/>
              <a:ea typeface="Arial"/>
              <a:cs typeface="Arial"/>
              <a:sym typeface="Arial"/>
            </a:endParaRPr>
          </a:p>
        </p:txBody>
      </p:sp>
      <p:grpSp>
        <p:nvGrpSpPr>
          <p:cNvPr id="301" name="Google Shape;301;p24"/>
          <p:cNvGrpSpPr/>
          <p:nvPr/>
        </p:nvGrpSpPr>
        <p:grpSpPr>
          <a:xfrm>
            <a:off x="4066820" y="1553491"/>
            <a:ext cx="3159984" cy="2439109"/>
            <a:chOff x="3553042" y="1657806"/>
            <a:chExt cx="3461100" cy="2671532"/>
          </a:xfrm>
        </p:grpSpPr>
        <p:sp>
          <p:nvSpPr>
            <p:cNvPr id="302" name="Google Shape;302;p2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0" name="Google Shape;310;p24"/>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11" name="Google Shape;311;p2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24"/>
          <p:cNvGrpSpPr/>
          <p:nvPr/>
        </p:nvGrpSpPr>
        <p:grpSpPr>
          <a:xfrm>
            <a:off x="6762480" y="2546254"/>
            <a:ext cx="1024386" cy="1522884"/>
            <a:chOff x="6505573" y="2745170"/>
            <a:chExt cx="1122000" cy="1668000"/>
          </a:xfrm>
        </p:grpSpPr>
        <p:sp>
          <p:nvSpPr>
            <p:cNvPr id="313" name="Google Shape;313;p2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7" name="Google Shape;317;p24"/>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18" name="Google Shape;318;p24"/>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4"/>
          <p:cNvGrpSpPr/>
          <p:nvPr/>
        </p:nvGrpSpPr>
        <p:grpSpPr>
          <a:xfrm>
            <a:off x="6405845" y="3121897"/>
            <a:ext cx="520684" cy="1036470"/>
            <a:chOff x="9543736" y="4486132"/>
            <a:chExt cx="570300" cy="1135235"/>
          </a:xfrm>
        </p:grpSpPr>
        <p:sp>
          <p:nvSpPr>
            <p:cNvPr id="320" name="Google Shape;320;p2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4" name="Google Shape;324;p24"/>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25" name="Google Shape;325;p2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24"/>
          <p:cNvGrpSpPr/>
          <p:nvPr/>
        </p:nvGrpSpPr>
        <p:grpSpPr>
          <a:xfrm>
            <a:off x="7564804" y="3443361"/>
            <a:ext cx="455496" cy="692277"/>
            <a:chOff x="7384375" y="3728000"/>
            <a:chExt cx="498900" cy="758244"/>
          </a:xfrm>
        </p:grpSpPr>
        <p:sp>
          <p:nvSpPr>
            <p:cNvPr id="327" name="Google Shape;327;p2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24"/>
          <p:cNvGrpSpPr/>
          <p:nvPr/>
        </p:nvGrpSpPr>
        <p:grpSpPr>
          <a:xfrm>
            <a:off x="7564836" y="3561758"/>
            <a:ext cx="478081" cy="462776"/>
            <a:chOff x="7384385" y="3857442"/>
            <a:chExt cx="523637" cy="506874"/>
          </a:xfrm>
        </p:grpSpPr>
        <p:sp>
          <p:nvSpPr>
            <p:cNvPr id="332" name="Google Shape;332;p2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4"/>
            <p:cNvGrpSpPr/>
            <p:nvPr/>
          </p:nvGrpSpPr>
          <p:grpSpPr>
            <a:xfrm>
              <a:off x="7384385" y="3857442"/>
              <a:ext cx="523637" cy="498900"/>
              <a:chOff x="7384385" y="3857442"/>
              <a:chExt cx="523637" cy="498900"/>
            </a:xfrm>
          </p:grpSpPr>
          <p:sp>
            <p:nvSpPr>
              <p:cNvPr id="334" name="Google Shape;334;p2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36" name="Google Shape;336;p24"/>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37" name="Google Shape;337;p24"/>
          <p:cNvGrpSpPr/>
          <p:nvPr/>
        </p:nvGrpSpPr>
        <p:grpSpPr>
          <a:xfrm>
            <a:off x="8110843" y="3443361"/>
            <a:ext cx="435785" cy="692277"/>
            <a:chOff x="7982421" y="3727763"/>
            <a:chExt cx="477311" cy="758244"/>
          </a:xfrm>
        </p:grpSpPr>
        <p:sp>
          <p:nvSpPr>
            <p:cNvPr id="338" name="Google Shape;338;p2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6" name="Google Shape;346;p24"/>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